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sldIdLst>
    <p:sldId id="256" r:id="rId2"/>
    <p:sldId id="275" r:id="rId3"/>
    <p:sldId id="276" r:id="rId4"/>
    <p:sldId id="277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8" r:id="rId15"/>
    <p:sldId id="266" r:id="rId16"/>
    <p:sldId id="267" r:id="rId17"/>
    <p:sldId id="279" r:id="rId18"/>
    <p:sldId id="268" r:id="rId19"/>
    <p:sldId id="269" r:id="rId20"/>
    <p:sldId id="270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E3A27-7C93-4DA6-AC6E-A43E58848301}" type="datetimeFigureOut">
              <a:rPr lang="en-US" smtClean="0"/>
              <a:pPr/>
              <a:t>8/12/2023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A024E-6BBC-4514-B396-42A2AD97B7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A024E-6BBC-4514-B396-42A2AD97B7C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42D8-1283-4E01-87D3-453255F5D6BF}" type="datetimeFigureOut">
              <a:rPr lang="fa-IR" smtClean="0"/>
              <a:pPr/>
              <a:t>26/01/1445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B523-817E-40E8-89B5-F78D2EB9A9C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416929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42D8-1283-4E01-87D3-453255F5D6BF}" type="datetimeFigureOut">
              <a:rPr lang="fa-IR" smtClean="0"/>
              <a:pPr/>
              <a:t>26/01/1445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B523-817E-40E8-89B5-F78D2EB9A9C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120349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42D8-1283-4E01-87D3-453255F5D6BF}" type="datetimeFigureOut">
              <a:rPr lang="fa-IR" smtClean="0"/>
              <a:pPr/>
              <a:t>26/01/1445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B523-817E-40E8-89B5-F78D2EB9A9C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3829658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42D8-1283-4E01-87D3-453255F5D6BF}" type="datetimeFigureOut">
              <a:rPr lang="fa-IR" smtClean="0"/>
              <a:pPr/>
              <a:t>26/01/1445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B523-817E-40E8-89B5-F78D2EB9A9C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183687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42D8-1283-4E01-87D3-453255F5D6BF}" type="datetimeFigureOut">
              <a:rPr lang="fa-IR" smtClean="0"/>
              <a:pPr/>
              <a:t>26/01/1445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B523-817E-40E8-89B5-F78D2EB9A9C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73765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42D8-1283-4E01-87D3-453255F5D6BF}" type="datetimeFigureOut">
              <a:rPr lang="fa-IR" smtClean="0"/>
              <a:pPr/>
              <a:t>26/01/1445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B523-817E-40E8-89B5-F78D2EB9A9C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26075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42D8-1283-4E01-87D3-453255F5D6BF}" type="datetimeFigureOut">
              <a:rPr lang="fa-IR" smtClean="0"/>
              <a:pPr/>
              <a:t>26/01/1445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B523-817E-40E8-89B5-F78D2EB9A9C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606753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42D8-1283-4E01-87D3-453255F5D6BF}" type="datetimeFigureOut">
              <a:rPr lang="fa-IR" smtClean="0"/>
              <a:pPr/>
              <a:t>26/01/1445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B523-817E-40E8-89B5-F78D2EB9A9C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88385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42D8-1283-4E01-87D3-453255F5D6BF}" type="datetimeFigureOut">
              <a:rPr lang="fa-IR" smtClean="0"/>
              <a:pPr/>
              <a:t>26/01/1445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B523-817E-40E8-89B5-F78D2EB9A9C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429127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42D8-1283-4E01-87D3-453255F5D6BF}" type="datetimeFigureOut">
              <a:rPr lang="fa-IR" smtClean="0"/>
              <a:pPr/>
              <a:t>26/01/1445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B523-817E-40E8-89B5-F78D2EB9A9C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144259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42D8-1283-4E01-87D3-453255F5D6BF}" type="datetimeFigureOut">
              <a:rPr lang="fa-IR" smtClean="0"/>
              <a:pPr/>
              <a:t>26/01/1445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B523-817E-40E8-89B5-F78D2EB9A9C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855121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A42D8-1283-4E01-87D3-453255F5D6BF}" type="datetimeFigureOut">
              <a:rPr lang="fa-IR" smtClean="0"/>
              <a:pPr/>
              <a:t>26/01/1445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8B523-817E-40E8-89B5-F78D2EB9A9C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72705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Determination of Glucose in Body </a:t>
            </a:r>
            <a:r>
              <a:rPr lang="en-US" b="1" dirty="0">
                <a:solidFill>
                  <a:srgbClr val="0070C0"/>
                </a:solidFill>
              </a:rPr>
              <a:t>F</a:t>
            </a:r>
            <a:r>
              <a:rPr lang="en-US" b="1" dirty="0" smtClean="0">
                <a:solidFill>
                  <a:srgbClr val="0070C0"/>
                </a:solidFill>
              </a:rPr>
              <a:t>luids</a:t>
            </a:r>
            <a:endParaRPr lang="fa-IR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by: </a:t>
            </a:r>
            <a:r>
              <a:rPr lang="en-US" dirty="0" smtClean="0">
                <a:solidFill>
                  <a:srgbClr val="00B0F0"/>
                </a:solidFill>
              </a:rPr>
              <a:t>Dr. </a:t>
            </a:r>
            <a:r>
              <a:rPr lang="en-US" dirty="0" err="1" smtClean="0">
                <a:solidFill>
                  <a:srgbClr val="00B0F0"/>
                </a:solidFill>
              </a:rPr>
              <a:t>Rahmati</a:t>
            </a:r>
            <a:endParaRPr lang="fa-I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12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Enzymatic Methods</a:t>
            </a:r>
            <a:endParaRPr lang="fa-IR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Glucose </a:t>
            </a:r>
            <a:r>
              <a:rPr lang="en-US" b="1" dirty="0" err="1" smtClean="0">
                <a:solidFill>
                  <a:srgbClr val="FF0000"/>
                </a:solidFill>
              </a:rPr>
              <a:t>Oxidase</a:t>
            </a:r>
            <a:r>
              <a:rPr lang="en-US" b="1" dirty="0" smtClean="0">
                <a:solidFill>
                  <a:srgbClr val="FF0000"/>
                </a:solidFill>
              </a:rPr>
              <a:t> (Routine method)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/>
              <a:t> </a:t>
            </a:r>
            <a:r>
              <a:rPr lang="en-US" b="1" dirty="0" err="1" smtClean="0"/>
              <a:t>Hexokinase</a:t>
            </a:r>
            <a:r>
              <a:rPr lang="en-US" b="1" dirty="0" smtClean="0"/>
              <a:t> (</a:t>
            </a:r>
            <a:r>
              <a:rPr lang="en-US" b="1" dirty="0" smtClean="0">
                <a:solidFill>
                  <a:srgbClr val="FFC000"/>
                </a:solidFill>
              </a:rPr>
              <a:t>Gold standard</a:t>
            </a:r>
            <a:r>
              <a:rPr lang="en-US" b="1" dirty="0" smtClean="0"/>
              <a:t>)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 Glucose </a:t>
            </a:r>
            <a:r>
              <a:rPr lang="en-US" b="1" dirty="0" err="1" smtClean="0"/>
              <a:t>dehydrogenase</a:t>
            </a:r>
            <a:endParaRPr lang="fa-IR" b="1" dirty="0"/>
          </a:p>
        </p:txBody>
      </p:sp>
    </p:spTree>
    <p:extLst>
      <p:ext uri="{BB962C8B-B14F-4D97-AF65-F5344CB8AC3E}">
        <p14:creationId xmlns="" xmlns:p14="http://schemas.microsoft.com/office/powerpoint/2010/main" val="278113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4000" b="1" dirty="0" smtClean="0">
                <a:solidFill>
                  <a:srgbClr val="0070C0"/>
                </a:solidFill>
              </a:rPr>
              <a:t>Glucose Oxidase</a:t>
            </a:r>
            <a:endParaRPr lang="fa-IR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29200"/>
          </a:xfrm>
        </p:spPr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sz="2600" b="1" dirty="0" smtClean="0"/>
              <a:t>                                 </a:t>
            </a:r>
            <a:r>
              <a:rPr lang="en-US" sz="2600" b="1" dirty="0" err="1" smtClean="0"/>
              <a:t>mutarotase</a:t>
            </a:r>
            <a:endParaRPr lang="en-US" sz="2600" b="1" dirty="0" smtClean="0"/>
          </a:p>
          <a:p>
            <a:pPr marL="0" indent="0" algn="l" rtl="0">
              <a:buNone/>
            </a:pPr>
            <a:r>
              <a:rPr lang="el-GR" b="1" dirty="0" smtClean="0"/>
              <a:t>α</a:t>
            </a:r>
            <a:r>
              <a:rPr lang="en-US" b="1" dirty="0" smtClean="0"/>
              <a:t>-D-Glucose                            </a:t>
            </a:r>
            <a:r>
              <a:rPr lang="el-GR" b="1" dirty="0" smtClean="0"/>
              <a:t>β</a:t>
            </a:r>
            <a:r>
              <a:rPr lang="en-US" b="1" dirty="0" smtClean="0"/>
              <a:t>-D-Glucose </a:t>
            </a:r>
          </a:p>
          <a:p>
            <a:pPr marL="0" indent="0" algn="l" rtl="0">
              <a:buNone/>
            </a:pPr>
            <a:r>
              <a:rPr lang="en-US" sz="2200" b="1" dirty="0" smtClean="0"/>
              <a:t>				      Glucose oxidase        O2</a:t>
            </a:r>
          </a:p>
          <a:p>
            <a:pPr marL="0" indent="0" algn="l" rtl="0">
              <a:buNone/>
            </a:pPr>
            <a:r>
              <a:rPr lang="en-US" b="1" dirty="0" smtClean="0"/>
              <a:t>					</a:t>
            </a:r>
            <a:r>
              <a:rPr lang="en-US" b="1" dirty="0" err="1" smtClean="0"/>
              <a:t>Gluconic</a:t>
            </a:r>
            <a:r>
              <a:rPr lang="en-US" b="1" dirty="0" smtClean="0"/>
              <a:t> acid + H2O2</a:t>
            </a:r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/>
              <a:t>			     </a:t>
            </a:r>
            <a:r>
              <a:rPr lang="en-US" sz="2200" b="1" dirty="0" smtClean="0"/>
              <a:t>Peroxidase</a:t>
            </a:r>
          </a:p>
          <a:p>
            <a:pPr marL="0" indent="0" algn="l" rtl="0">
              <a:buNone/>
            </a:pPr>
            <a:r>
              <a:rPr lang="en-US" b="1" dirty="0" smtClean="0"/>
              <a:t>H2O2 + </a:t>
            </a:r>
            <a:r>
              <a:rPr lang="en-US" b="1" dirty="0" err="1" smtClean="0"/>
              <a:t>chromogen</a:t>
            </a:r>
            <a:r>
              <a:rPr lang="en-US" b="1" dirty="0" smtClean="0"/>
              <a:t>               </a:t>
            </a:r>
            <a:r>
              <a:rPr lang="en-US" b="1" dirty="0" smtClean="0">
                <a:solidFill>
                  <a:srgbClr val="0070C0"/>
                </a:solidFill>
              </a:rPr>
              <a:t>color complex </a:t>
            </a:r>
            <a:r>
              <a:rPr lang="en-US" b="1" dirty="0" smtClean="0"/>
              <a:t>+ H2O</a:t>
            </a:r>
          </a:p>
          <a:p>
            <a:pPr marL="400050" lvl="1" indent="0" algn="l" rtl="0">
              <a:buNone/>
            </a:pPr>
            <a:r>
              <a:rPr lang="en-US" sz="1800" b="1" dirty="0" smtClean="0"/>
              <a:t>	         (</a:t>
            </a:r>
            <a:r>
              <a:rPr lang="en-US" sz="1800" b="1" dirty="0" smtClean="0">
                <a:solidFill>
                  <a:srgbClr val="FF0000"/>
                </a:solidFill>
              </a:rPr>
              <a:t>o-</a:t>
            </a:r>
            <a:r>
              <a:rPr lang="en-US" sz="1800" b="1" dirty="0" err="1" smtClean="0">
                <a:solidFill>
                  <a:srgbClr val="FF0000"/>
                </a:solidFill>
              </a:rPr>
              <a:t>dianisidine</a:t>
            </a:r>
            <a:r>
              <a:rPr lang="en-US" sz="1800" b="1" dirty="0" smtClean="0"/>
              <a:t>)</a:t>
            </a:r>
          </a:p>
          <a:p>
            <a:pPr marL="400050" lvl="1" indent="0" algn="l" rtl="0">
              <a:buNone/>
            </a:pPr>
            <a:r>
              <a:rPr lang="en-US" sz="1800" b="1" dirty="0" smtClean="0"/>
              <a:t>	         (</a:t>
            </a:r>
            <a:r>
              <a:rPr lang="en-US" sz="1800" b="1" dirty="0" err="1" smtClean="0">
                <a:solidFill>
                  <a:srgbClr val="FF0000"/>
                </a:solidFill>
              </a:rPr>
              <a:t>phenylamine</a:t>
            </a:r>
            <a:r>
              <a:rPr lang="en-US" sz="1800" b="1" dirty="0" smtClean="0"/>
              <a:t>)  </a:t>
            </a:r>
          </a:p>
          <a:p>
            <a:pPr marL="400050" lvl="1" indent="0" algn="l" rtl="0">
              <a:buNone/>
            </a:pPr>
            <a:r>
              <a:rPr lang="en-US" b="1" dirty="0"/>
              <a:t>OD measuring at </a:t>
            </a:r>
            <a:r>
              <a:rPr lang="en-US" b="1" dirty="0" smtClean="0"/>
              <a:t>500-540nm </a:t>
            </a:r>
            <a:r>
              <a:rPr lang="en-US" b="1" dirty="0"/>
              <a:t>wavelength</a:t>
            </a:r>
            <a:endParaRPr lang="fa-IR" b="1" dirty="0"/>
          </a:p>
          <a:p>
            <a:pPr marL="400050" lvl="1" indent="0" algn="l" rtl="0">
              <a:buNone/>
            </a:pPr>
            <a:r>
              <a:rPr lang="en-US" sz="1800" b="1" dirty="0" smtClean="0"/>
              <a:t> </a:t>
            </a:r>
            <a:endParaRPr lang="fa-IR" sz="1800" b="1" dirty="0"/>
          </a:p>
        </p:txBody>
      </p:sp>
      <p:sp>
        <p:nvSpPr>
          <p:cNvPr id="4" name="Right Arrow 3"/>
          <p:cNvSpPr/>
          <p:nvPr/>
        </p:nvSpPr>
        <p:spPr>
          <a:xfrm>
            <a:off x="2771800" y="2133600"/>
            <a:ext cx="165618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Down Arrow 4"/>
          <p:cNvSpPr/>
          <p:nvPr/>
        </p:nvSpPr>
        <p:spPr>
          <a:xfrm>
            <a:off x="6400800" y="2362200"/>
            <a:ext cx="117727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ight Arrow 6"/>
          <p:cNvSpPr/>
          <p:nvPr/>
        </p:nvSpPr>
        <p:spPr>
          <a:xfrm>
            <a:off x="3733800" y="4732784"/>
            <a:ext cx="93610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4377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4000" b="1" dirty="0">
                <a:solidFill>
                  <a:srgbClr val="0070C0"/>
                </a:solidFill>
              </a:rPr>
              <a:t>Clinical Significance</a:t>
            </a:r>
            <a:endParaRPr lang="fa-IR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dirty="0" smtClean="0"/>
              <a:t>For Fasting Blood Sugar (</a:t>
            </a:r>
            <a:r>
              <a:rPr lang="en-US" b="1" dirty="0" smtClean="0">
                <a:solidFill>
                  <a:srgbClr val="0070C0"/>
                </a:solidFill>
              </a:rPr>
              <a:t>FBS</a:t>
            </a:r>
            <a:r>
              <a:rPr lang="en-US" b="1" dirty="0" smtClean="0"/>
              <a:t>)</a:t>
            </a:r>
          </a:p>
          <a:p>
            <a:pPr algn="l" rtl="0"/>
            <a:r>
              <a:rPr lang="en-US" b="1" dirty="0"/>
              <a:t> </a:t>
            </a:r>
            <a:r>
              <a:rPr lang="en-US" b="1" dirty="0" smtClean="0"/>
              <a:t>Fasting 8-14 hours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>
                <a:solidFill>
                  <a:srgbClr val="0070C0"/>
                </a:solidFill>
              </a:rPr>
              <a:t>Normal</a:t>
            </a:r>
            <a:r>
              <a:rPr lang="en-US" b="1" dirty="0" smtClean="0"/>
              <a:t> range: 70-110 mg/</a:t>
            </a:r>
            <a:r>
              <a:rPr lang="en-US" b="1" dirty="0" err="1" smtClean="0"/>
              <a:t>dL</a:t>
            </a:r>
            <a:endParaRPr lang="en-US" b="1" dirty="0" smtClean="0"/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/>
              <a:t>FBS &lt; 70mg/</a:t>
            </a:r>
            <a:r>
              <a:rPr lang="en-US" b="1" dirty="0" err="1"/>
              <a:t>dL</a:t>
            </a:r>
            <a:r>
              <a:rPr lang="en-US" b="1" dirty="0"/>
              <a:t> : </a:t>
            </a:r>
            <a:r>
              <a:rPr lang="en-US" b="1" dirty="0" smtClean="0">
                <a:solidFill>
                  <a:srgbClr val="0070C0"/>
                </a:solidFill>
              </a:rPr>
              <a:t>Hypoglycemia</a:t>
            </a:r>
          </a:p>
          <a:p>
            <a:pPr algn="l" rtl="0"/>
            <a:endParaRPr lang="fa-IR" b="1" dirty="0">
              <a:solidFill>
                <a:srgbClr val="0070C0"/>
              </a:solidFill>
            </a:endParaRPr>
          </a:p>
          <a:p>
            <a:pPr algn="l" rtl="0"/>
            <a:r>
              <a:rPr lang="en-US" b="1" dirty="0" smtClean="0"/>
              <a:t> FBS &gt; 110mg/</a:t>
            </a:r>
            <a:r>
              <a:rPr lang="en-US" b="1" dirty="0" err="1" smtClean="0"/>
              <a:t>dL</a:t>
            </a:r>
            <a:r>
              <a:rPr lang="en-US" b="1" dirty="0" smtClean="0"/>
              <a:t>: </a:t>
            </a:r>
            <a:r>
              <a:rPr lang="en-US" b="1" dirty="0" smtClean="0">
                <a:solidFill>
                  <a:srgbClr val="0070C0"/>
                </a:solidFill>
              </a:rPr>
              <a:t>Hyperglycemia</a:t>
            </a:r>
          </a:p>
        </p:txBody>
      </p:sp>
    </p:spTree>
    <p:extLst>
      <p:ext uri="{BB962C8B-B14F-4D97-AF65-F5344CB8AC3E}">
        <p14:creationId xmlns="" xmlns:p14="http://schemas.microsoft.com/office/powerpoint/2010/main" val="261130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4000" b="1" dirty="0">
                <a:solidFill>
                  <a:srgbClr val="0070C0"/>
                </a:solidFill>
              </a:rPr>
              <a:t>Hyperglycemia</a:t>
            </a:r>
            <a:endParaRPr lang="fa-IR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If FBS &gt; </a:t>
            </a:r>
            <a:r>
              <a:rPr lang="en-US" b="1" dirty="0" smtClean="0">
                <a:solidFill>
                  <a:srgbClr val="0070C0"/>
                </a:solidFill>
              </a:rPr>
              <a:t>126mg/</a:t>
            </a:r>
            <a:r>
              <a:rPr lang="en-US" b="1" dirty="0" err="1" smtClean="0">
                <a:solidFill>
                  <a:srgbClr val="0070C0"/>
                </a:solidFill>
              </a:rPr>
              <a:t>dL</a:t>
            </a:r>
            <a:endParaRPr lang="en-US" b="1" dirty="0" smtClean="0">
              <a:solidFill>
                <a:srgbClr val="0070C0"/>
              </a:solidFill>
            </a:endParaRPr>
          </a:p>
          <a:p>
            <a:pPr algn="l" rtl="0"/>
            <a:r>
              <a:rPr lang="en-US" b="1" dirty="0"/>
              <a:t> </a:t>
            </a:r>
            <a:r>
              <a:rPr lang="en-US" b="1" dirty="0" smtClean="0"/>
              <a:t>It could be:</a:t>
            </a:r>
          </a:p>
          <a:p>
            <a:pPr lvl="1" algn="l" rtl="0"/>
            <a:r>
              <a:rPr lang="en-US" b="1" dirty="0" smtClean="0">
                <a:solidFill>
                  <a:srgbClr val="0070C0"/>
                </a:solidFill>
              </a:rPr>
              <a:t>Primary</a:t>
            </a:r>
            <a:r>
              <a:rPr lang="en-US" b="1" dirty="0" smtClean="0"/>
              <a:t> that causes:</a:t>
            </a:r>
          </a:p>
          <a:p>
            <a:pPr lvl="2" algn="l" rtl="0"/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F0"/>
                </a:solidFill>
              </a:rPr>
              <a:t>Diabetes Mellitus</a:t>
            </a:r>
          </a:p>
          <a:p>
            <a:pPr lvl="3" algn="l" rtl="0"/>
            <a:r>
              <a:rPr lang="en-US" b="1" dirty="0" smtClean="0"/>
              <a:t>Insulin Dependent </a:t>
            </a:r>
            <a:r>
              <a:rPr lang="en-US" b="1" dirty="0"/>
              <a:t>Diabetes </a:t>
            </a:r>
            <a:r>
              <a:rPr lang="en-US" b="1" dirty="0" smtClean="0"/>
              <a:t>Mellitus </a:t>
            </a:r>
            <a:r>
              <a:rPr lang="en-US" b="1" dirty="0" smtClean="0">
                <a:solidFill>
                  <a:srgbClr val="00B0F0"/>
                </a:solidFill>
              </a:rPr>
              <a:t>(IDDM) or Type I</a:t>
            </a:r>
          </a:p>
          <a:p>
            <a:pPr lvl="3" algn="l" rtl="0"/>
            <a:r>
              <a:rPr lang="en-US" b="1" dirty="0" smtClean="0"/>
              <a:t>Non-Insulin </a:t>
            </a:r>
            <a:r>
              <a:rPr lang="en-US" b="1" dirty="0"/>
              <a:t>Dependent Diabetes </a:t>
            </a:r>
            <a:r>
              <a:rPr lang="en-US" b="1" dirty="0" smtClean="0"/>
              <a:t>Mellitus </a:t>
            </a:r>
            <a:r>
              <a:rPr lang="en-US" b="1" dirty="0" smtClean="0">
                <a:solidFill>
                  <a:srgbClr val="00B0F0"/>
                </a:solidFill>
              </a:rPr>
              <a:t>(NIDDM) or Type II</a:t>
            </a:r>
          </a:p>
          <a:p>
            <a:pPr lvl="1" algn="l" rtl="0"/>
            <a:r>
              <a:rPr lang="en-US" b="1" dirty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Secondary</a:t>
            </a:r>
            <a:endParaRPr lang="fa-I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002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4000" b="1" dirty="0" smtClean="0">
                <a:solidFill>
                  <a:srgbClr val="0070C0"/>
                </a:solidFill>
              </a:rPr>
              <a:t>Hyperglycemia  Clinical 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F0"/>
                </a:solidFill>
              </a:rPr>
              <a:t>Random</a:t>
            </a:r>
            <a:r>
              <a:rPr lang="en-US" b="1" dirty="0" smtClean="0"/>
              <a:t> blood sugar &gt; </a:t>
            </a:r>
            <a:r>
              <a:rPr lang="en-US" b="1" dirty="0" smtClean="0">
                <a:solidFill>
                  <a:srgbClr val="00B0F0"/>
                </a:solidFill>
              </a:rPr>
              <a:t>200mg/</a:t>
            </a:r>
            <a:r>
              <a:rPr lang="en-US" b="1" dirty="0" err="1" smtClean="0">
                <a:solidFill>
                  <a:srgbClr val="00B0F0"/>
                </a:solidFill>
              </a:rPr>
              <a:t>dL</a:t>
            </a:r>
            <a:endParaRPr lang="en-US" b="1" dirty="0" smtClean="0">
              <a:solidFill>
                <a:srgbClr val="00B0F0"/>
              </a:solidFill>
            </a:endParaRPr>
          </a:p>
          <a:p>
            <a:pPr algn="l" rtl="0"/>
            <a:r>
              <a:rPr lang="en-US" b="1" dirty="0" smtClean="0">
                <a:solidFill>
                  <a:srgbClr val="00B0F0"/>
                </a:solidFill>
              </a:rPr>
              <a:t>Increased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F0"/>
                </a:solidFill>
              </a:rPr>
              <a:t>thirst</a:t>
            </a:r>
            <a:r>
              <a:rPr lang="en-US" b="1" dirty="0" smtClean="0"/>
              <a:t> and a dry mouth.</a:t>
            </a:r>
          </a:p>
          <a:p>
            <a:pPr algn="l" rtl="0"/>
            <a:r>
              <a:rPr lang="en-US" b="1" dirty="0" smtClean="0"/>
              <a:t>Needing to </a:t>
            </a:r>
            <a:r>
              <a:rPr lang="en-US" b="1" dirty="0" smtClean="0">
                <a:solidFill>
                  <a:srgbClr val="00B0F0"/>
                </a:solidFill>
              </a:rPr>
              <a:t>pee</a:t>
            </a:r>
            <a:r>
              <a:rPr lang="en-US" b="1" dirty="0" smtClean="0"/>
              <a:t> frequently (</a:t>
            </a:r>
            <a:r>
              <a:rPr lang="en-US" b="1" dirty="0" smtClean="0">
                <a:solidFill>
                  <a:srgbClr val="00B0F0"/>
                </a:solidFill>
              </a:rPr>
              <a:t>Poly urination</a:t>
            </a:r>
            <a:r>
              <a:rPr lang="en-US" b="1" dirty="0" smtClean="0"/>
              <a:t>).</a:t>
            </a:r>
          </a:p>
          <a:p>
            <a:pPr algn="l" rtl="0"/>
            <a:r>
              <a:rPr lang="en-US" b="1" dirty="0" smtClean="0">
                <a:solidFill>
                  <a:srgbClr val="00B0F0"/>
                </a:solidFill>
              </a:rPr>
              <a:t>Tiredness</a:t>
            </a:r>
          </a:p>
          <a:p>
            <a:pPr algn="l" rtl="0"/>
            <a:r>
              <a:rPr lang="en-US" b="1" dirty="0" smtClean="0">
                <a:solidFill>
                  <a:srgbClr val="00B0F0"/>
                </a:solidFill>
              </a:rPr>
              <a:t>Blurred</a:t>
            </a:r>
            <a:r>
              <a:rPr lang="en-US" b="1" dirty="0" smtClean="0"/>
              <a:t> vision</a:t>
            </a:r>
          </a:p>
          <a:p>
            <a:pPr algn="l" rtl="0"/>
            <a:r>
              <a:rPr lang="en-US" b="1" dirty="0" smtClean="0"/>
              <a:t>Unintentional </a:t>
            </a:r>
            <a:r>
              <a:rPr lang="en-US" b="1" dirty="0" smtClean="0">
                <a:solidFill>
                  <a:srgbClr val="00B0F0"/>
                </a:solidFill>
              </a:rPr>
              <a:t>weight loss</a:t>
            </a:r>
            <a:r>
              <a:rPr lang="en-US" b="1" dirty="0" smtClean="0"/>
              <a:t>.</a:t>
            </a:r>
          </a:p>
          <a:p>
            <a:pPr algn="l" rtl="0"/>
            <a:r>
              <a:rPr lang="en-US" b="1" dirty="0" smtClean="0"/>
              <a:t>Recurrent </a:t>
            </a:r>
            <a:r>
              <a:rPr lang="en-US" b="1" dirty="0" smtClean="0">
                <a:solidFill>
                  <a:srgbClr val="00B0F0"/>
                </a:solidFill>
              </a:rPr>
              <a:t>infections</a:t>
            </a:r>
            <a:r>
              <a:rPr lang="en-US" b="1" dirty="0" smtClean="0"/>
              <a:t>, such as thrush, bladder infections (cystitis) and skin infections.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4000" b="1" kern="12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IDDM or Type I</a:t>
            </a:r>
            <a:endParaRPr lang="fa-IR" sz="4000" b="1" kern="12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F0"/>
                </a:solidFill>
              </a:rPr>
              <a:t>Autoimmune</a:t>
            </a:r>
            <a:r>
              <a:rPr lang="en-US" b="1" dirty="0" smtClean="0"/>
              <a:t> disease (</a:t>
            </a:r>
            <a:r>
              <a:rPr lang="en-US" b="1" dirty="0" smtClean="0">
                <a:solidFill>
                  <a:srgbClr val="00B0F0"/>
                </a:solidFill>
              </a:rPr>
              <a:t>beta</a:t>
            </a:r>
            <a:r>
              <a:rPr lang="en-US" b="1" dirty="0" smtClean="0"/>
              <a:t> cells destroys in pancreas) </a:t>
            </a:r>
          </a:p>
          <a:p>
            <a:pPr algn="l" rtl="0"/>
            <a:r>
              <a:rPr lang="en-US" b="1" dirty="0" smtClean="0"/>
              <a:t>Absolute </a:t>
            </a:r>
            <a:r>
              <a:rPr lang="en-US" b="1" dirty="0" smtClean="0">
                <a:solidFill>
                  <a:srgbClr val="00B0F0"/>
                </a:solidFill>
              </a:rPr>
              <a:t>deficiency of insulin</a:t>
            </a:r>
          </a:p>
          <a:p>
            <a:pPr algn="l" rtl="0"/>
            <a:endParaRPr lang="en-US" b="1" dirty="0" smtClean="0">
              <a:solidFill>
                <a:srgbClr val="00B0F0"/>
              </a:solidFill>
            </a:endParaRPr>
          </a:p>
          <a:p>
            <a:pPr algn="l" rtl="0"/>
            <a:r>
              <a:rPr lang="en-US" b="1" dirty="0"/>
              <a:t> </a:t>
            </a:r>
            <a:r>
              <a:rPr lang="en-US" b="1" dirty="0" smtClean="0"/>
              <a:t>Make up about 10% of all patients with D.M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/>
              <a:t> </a:t>
            </a:r>
            <a:r>
              <a:rPr lang="en-US" b="1" dirty="0" smtClean="0"/>
              <a:t>IDDM present at early age (</a:t>
            </a:r>
            <a:r>
              <a:rPr lang="en-US" b="1" dirty="0" smtClean="0">
                <a:solidFill>
                  <a:srgbClr val="00B0F0"/>
                </a:solidFill>
              </a:rPr>
              <a:t>before 30 years old</a:t>
            </a:r>
            <a:r>
              <a:rPr lang="en-US" b="1" dirty="0" smtClean="0"/>
              <a:t>)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Clinical signs: </a:t>
            </a:r>
          </a:p>
          <a:p>
            <a:pPr lvl="1" algn="l" rtl="0"/>
            <a:r>
              <a:rPr lang="en-US" b="1" dirty="0" smtClean="0"/>
              <a:t>High blood glucose</a:t>
            </a:r>
          </a:p>
          <a:p>
            <a:pPr lvl="1" algn="l" rtl="0"/>
            <a:r>
              <a:rPr lang="en-US" b="1" dirty="0" smtClean="0"/>
              <a:t>Low blood insulin</a:t>
            </a:r>
          </a:p>
          <a:p>
            <a:pPr lvl="1" algn="l" rtl="0"/>
            <a:r>
              <a:rPr lang="en-US" b="1" dirty="0"/>
              <a:t> </a:t>
            </a:r>
            <a:r>
              <a:rPr lang="en-US" b="1" dirty="0" smtClean="0"/>
              <a:t>Ketosis</a:t>
            </a:r>
          </a:p>
          <a:p>
            <a:pPr lvl="1" algn="l" rtl="0"/>
            <a:r>
              <a:rPr lang="en-US" b="1" dirty="0" smtClean="0"/>
              <a:t>Loss of body weight</a:t>
            </a:r>
          </a:p>
          <a:p>
            <a:pPr lvl="1" algn="l" rtl="0"/>
            <a:r>
              <a:rPr lang="en-US" b="1" dirty="0" smtClean="0"/>
              <a:t>- exhaled acetone</a:t>
            </a:r>
            <a:endParaRPr lang="fa-IR" b="1" dirty="0"/>
          </a:p>
        </p:txBody>
      </p:sp>
    </p:spTree>
    <p:extLst>
      <p:ext uri="{BB962C8B-B14F-4D97-AF65-F5344CB8AC3E}">
        <p14:creationId xmlns="" xmlns:p14="http://schemas.microsoft.com/office/powerpoint/2010/main" val="347270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4000" b="1" dirty="0">
                <a:solidFill>
                  <a:srgbClr val="0070C0"/>
                </a:solidFill>
              </a:rPr>
              <a:t>NIDDM or Type II</a:t>
            </a:r>
            <a:endParaRPr lang="fa-IR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US" b="1" dirty="0" smtClean="0"/>
              <a:t> Deficiency of </a:t>
            </a:r>
            <a:r>
              <a:rPr lang="en-US" b="1" dirty="0" smtClean="0">
                <a:solidFill>
                  <a:srgbClr val="00B0F0"/>
                </a:solidFill>
              </a:rPr>
              <a:t>insulin receptor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/>
              <a:t> </a:t>
            </a:r>
            <a:r>
              <a:rPr lang="en-US" b="1" dirty="0" smtClean="0"/>
              <a:t>Patients are commonly </a:t>
            </a:r>
            <a:r>
              <a:rPr lang="en-US" b="1" dirty="0" smtClean="0">
                <a:solidFill>
                  <a:srgbClr val="00B0F0"/>
                </a:solidFill>
              </a:rPr>
              <a:t>obese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Is the most </a:t>
            </a:r>
            <a:r>
              <a:rPr lang="en-US" b="1" dirty="0" smtClean="0">
                <a:solidFill>
                  <a:srgbClr val="00B0F0"/>
                </a:solidFill>
              </a:rPr>
              <a:t>common</a:t>
            </a:r>
            <a:r>
              <a:rPr lang="en-US" b="1" dirty="0" smtClean="0"/>
              <a:t> of D.M. (80-90%)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/>
              <a:t> </a:t>
            </a:r>
            <a:r>
              <a:rPr lang="en-US" b="1" dirty="0" smtClean="0"/>
              <a:t>Usually </a:t>
            </a:r>
            <a:r>
              <a:rPr lang="en-US" b="1" dirty="0"/>
              <a:t>present at </a:t>
            </a:r>
            <a:r>
              <a:rPr lang="en-US" b="1" dirty="0" smtClean="0">
                <a:solidFill>
                  <a:srgbClr val="00B0F0"/>
                </a:solidFill>
              </a:rPr>
              <a:t>age over 40 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Clinical signs:</a:t>
            </a:r>
          </a:p>
          <a:p>
            <a:pPr lvl="1" algn="l" rtl="0"/>
            <a:r>
              <a:rPr lang="en-US" b="1" smtClean="0"/>
              <a:t>High blood </a:t>
            </a:r>
            <a:r>
              <a:rPr lang="en-US" b="1" dirty="0"/>
              <a:t>g</a:t>
            </a:r>
            <a:r>
              <a:rPr lang="en-US" b="1" dirty="0" smtClean="0"/>
              <a:t>lucose</a:t>
            </a:r>
          </a:p>
          <a:p>
            <a:pPr lvl="1" algn="l" rtl="0"/>
            <a:r>
              <a:rPr lang="en-US" b="1" dirty="0"/>
              <a:t> </a:t>
            </a:r>
            <a:r>
              <a:rPr lang="en-US" b="1" dirty="0" smtClean="0"/>
              <a:t>Normal or increased blood insulin</a:t>
            </a:r>
          </a:p>
          <a:p>
            <a:pPr lvl="1" algn="l" rtl="0"/>
            <a:r>
              <a:rPr lang="en-US" b="1" dirty="0"/>
              <a:t> </a:t>
            </a:r>
            <a:r>
              <a:rPr lang="en-US" b="1" dirty="0" smtClean="0"/>
              <a:t>Osmotic diuresis</a:t>
            </a:r>
          </a:p>
          <a:p>
            <a:pPr lvl="1" algn="l" rtl="0"/>
            <a:r>
              <a:rPr lang="en-US" b="1" dirty="0" smtClean="0"/>
              <a:t>Dehydration </a:t>
            </a:r>
            <a:endParaRPr lang="fa-IR" b="1" dirty="0"/>
          </a:p>
        </p:txBody>
      </p:sp>
    </p:spTree>
    <p:extLst>
      <p:ext uri="{BB962C8B-B14F-4D97-AF65-F5344CB8AC3E}">
        <p14:creationId xmlns="" xmlns:p14="http://schemas.microsoft.com/office/powerpoint/2010/main" val="3583076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4000" b="1" dirty="0" smtClean="0">
                <a:solidFill>
                  <a:srgbClr val="0070C0"/>
                </a:solidFill>
              </a:rPr>
              <a:t>Other Diabetes Mellitus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 rtl="0"/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Prediabetes</a:t>
            </a:r>
            <a:r>
              <a:rPr lang="en-US" b="1" dirty="0" smtClean="0"/>
              <a:t> mellitus or </a:t>
            </a:r>
            <a:r>
              <a:rPr lang="en-US" b="1" dirty="0" smtClean="0">
                <a:solidFill>
                  <a:srgbClr val="00B0F0"/>
                </a:solidFill>
              </a:rPr>
              <a:t>impaired fasting glucose (IFG):</a:t>
            </a:r>
          </a:p>
          <a:p>
            <a:pPr algn="l" rtl="0"/>
            <a:r>
              <a:rPr lang="en-US" b="1" dirty="0" smtClean="0"/>
              <a:t> FBS is between </a:t>
            </a:r>
            <a:r>
              <a:rPr lang="en-US" b="1" dirty="0" smtClean="0">
                <a:solidFill>
                  <a:srgbClr val="00B0F0"/>
                </a:solidFill>
              </a:rPr>
              <a:t>110 – 126</a:t>
            </a:r>
            <a:r>
              <a:rPr lang="en-US" b="1" dirty="0" smtClean="0"/>
              <a:t>mg/</a:t>
            </a:r>
            <a:r>
              <a:rPr lang="en-US" b="1" dirty="0" err="1" smtClean="0"/>
              <a:t>dL</a:t>
            </a:r>
            <a:endParaRPr lang="en-US" b="1" dirty="0" smtClean="0"/>
          </a:p>
          <a:p>
            <a:pPr algn="l" rtl="0"/>
            <a:r>
              <a:rPr lang="en-US" b="1" dirty="0" smtClean="0"/>
              <a:t> It is a </a:t>
            </a:r>
            <a:r>
              <a:rPr lang="en-US" b="1" dirty="0" smtClean="0">
                <a:solidFill>
                  <a:srgbClr val="00B0F0"/>
                </a:solidFill>
              </a:rPr>
              <a:t>sign</a:t>
            </a:r>
            <a:r>
              <a:rPr lang="en-US" b="1" dirty="0" smtClean="0"/>
              <a:t> of Type II DM but is not Type II DM yet.</a:t>
            </a:r>
          </a:p>
          <a:p>
            <a:pPr algn="l" rtl="0"/>
            <a:r>
              <a:rPr lang="en-US" b="1" dirty="0" smtClean="0"/>
              <a:t>Helps us to have a </a:t>
            </a:r>
            <a:r>
              <a:rPr lang="en-US" b="1" dirty="0" smtClean="0">
                <a:solidFill>
                  <a:srgbClr val="00B0F0"/>
                </a:solidFill>
              </a:rPr>
              <a:t>good control</a:t>
            </a:r>
            <a:r>
              <a:rPr lang="en-US" b="1" dirty="0" smtClean="0"/>
              <a:t>.</a:t>
            </a:r>
          </a:p>
          <a:p>
            <a:pPr algn="l" rtl="0"/>
            <a:endParaRPr lang="en-US" b="1" dirty="0" smtClean="0"/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F0"/>
                </a:solidFill>
              </a:rPr>
              <a:t>GDM (gestational diabetes mellitus): </a:t>
            </a:r>
          </a:p>
          <a:p>
            <a:pPr algn="l" rtl="0"/>
            <a:r>
              <a:rPr lang="en-US" b="1" dirty="0" smtClean="0"/>
              <a:t>As </a:t>
            </a:r>
            <a:r>
              <a:rPr lang="en-US" b="1" dirty="0" smtClean="0">
                <a:solidFill>
                  <a:srgbClr val="00B0F0"/>
                </a:solidFill>
              </a:rPr>
              <a:t>glucose intolerance </a:t>
            </a:r>
            <a:r>
              <a:rPr lang="en-US" b="1" dirty="0" smtClean="0"/>
              <a:t>of variable degree with </a:t>
            </a:r>
            <a:r>
              <a:rPr lang="en-US" b="1" dirty="0" smtClean="0">
                <a:solidFill>
                  <a:srgbClr val="00B0F0"/>
                </a:solidFill>
              </a:rPr>
              <a:t>onset</a:t>
            </a:r>
            <a:r>
              <a:rPr lang="en-US" b="1" dirty="0" smtClean="0"/>
              <a:t> or first recognition </a:t>
            </a:r>
            <a:r>
              <a:rPr lang="en-US" b="1" dirty="0" smtClean="0">
                <a:solidFill>
                  <a:srgbClr val="00B0F0"/>
                </a:solidFill>
              </a:rPr>
              <a:t>during 24 and 28 weeks </a:t>
            </a:r>
            <a:r>
              <a:rPr lang="en-US" b="1" dirty="0" smtClean="0"/>
              <a:t>of </a:t>
            </a:r>
            <a:r>
              <a:rPr lang="en-US" b="1" dirty="0" smtClean="0">
                <a:solidFill>
                  <a:srgbClr val="FF0000"/>
                </a:solidFill>
              </a:rPr>
              <a:t>pregnancy</a:t>
            </a:r>
            <a:r>
              <a:rPr lang="en-US" b="1" dirty="0" smtClean="0"/>
              <a:t>.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In which a </a:t>
            </a:r>
            <a:r>
              <a:rPr lang="en-US" b="1" dirty="0" smtClean="0">
                <a:solidFill>
                  <a:srgbClr val="00B0F0"/>
                </a:solidFill>
              </a:rPr>
              <a:t>hormone</a:t>
            </a:r>
            <a:r>
              <a:rPr lang="en-US" b="1" dirty="0" smtClean="0"/>
              <a:t> made by the </a:t>
            </a:r>
            <a:r>
              <a:rPr lang="en-US" b="1" dirty="0" smtClean="0">
                <a:solidFill>
                  <a:srgbClr val="00B0F0"/>
                </a:solidFill>
              </a:rPr>
              <a:t>placenta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prevents</a:t>
            </a:r>
            <a:r>
              <a:rPr lang="en-US" b="1" dirty="0" smtClean="0"/>
              <a:t> the body from </a:t>
            </a:r>
            <a:r>
              <a:rPr lang="en-US" b="1" dirty="0" smtClean="0">
                <a:solidFill>
                  <a:srgbClr val="00B0F0"/>
                </a:solidFill>
              </a:rPr>
              <a:t>using insulin </a:t>
            </a:r>
            <a:r>
              <a:rPr lang="en-US" b="1" dirty="0" smtClean="0"/>
              <a:t>effectively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F0"/>
                </a:solidFill>
              </a:rPr>
              <a:t>OGTT</a:t>
            </a:r>
            <a:r>
              <a:rPr lang="en-US" b="1" dirty="0" smtClean="0"/>
              <a:t> is needed for detection (&lt;140mg/</a:t>
            </a:r>
            <a:r>
              <a:rPr lang="en-US" b="1" dirty="0" err="1" smtClean="0"/>
              <a:t>dL</a:t>
            </a:r>
            <a:r>
              <a:rPr lang="en-US" b="1" dirty="0" smtClean="0"/>
              <a:t> is normal and &gt;190mg/</a:t>
            </a:r>
            <a:r>
              <a:rPr lang="en-US" b="1" dirty="0" err="1" smtClean="0"/>
              <a:t>dL</a:t>
            </a:r>
            <a:r>
              <a:rPr lang="en-US" b="1" dirty="0" smtClean="0"/>
              <a:t> is diabetes)</a:t>
            </a:r>
            <a:endParaRPr lang="en-US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4000" b="1" dirty="0">
                <a:solidFill>
                  <a:srgbClr val="0070C0"/>
                </a:solidFill>
              </a:rPr>
              <a:t>Secondary Hyperglycemia</a:t>
            </a:r>
            <a:endParaRPr lang="fa-IR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dirty="0" smtClean="0"/>
              <a:t> </a:t>
            </a:r>
            <a:r>
              <a:rPr lang="en-US" b="1" dirty="0" err="1" smtClean="0"/>
              <a:t>Pancratectomy</a:t>
            </a:r>
            <a:r>
              <a:rPr lang="en-US" b="1" dirty="0" smtClean="0"/>
              <a:t> (Decreased insulin)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/>
              <a:t> </a:t>
            </a:r>
            <a:r>
              <a:rPr lang="en-US" b="1" dirty="0" err="1" smtClean="0"/>
              <a:t>Acromegaly</a:t>
            </a:r>
            <a:r>
              <a:rPr lang="en-US" b="1" dirty="0" smtClean="0"/>
              <a:t> (increased GH)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Cushing's syndrome (Adrenal hyper activity and increased </a:t>
            </a:r>
            <a:r>
              <a:rPr lang="en-US" b="1" dirty="0" err="1" smtClean="0">
                <a:solidFill>
                  <a:srgbClr val="00B0F0"/>
                </a:solidFill>
              </a:rPr>
              <a:t>cortisol</a:t>
            </a:r>
            <a:r>
              <a:rPr lang="en-US" b="1" dirty="0" smtClean="0"/>
              <a:t>)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err="1" smtClean="0"/>
              <a:t>Glucagonoma</a:t>
            </a:r>
            <a:r>
              <a:rPr lang="en-US" b="1" dirty="0" smtClean="0"/>
              <a:t> (benign pancreatic tumor)</a:t>
            </a:r>
            <a:endParaRPr lang="fa-IR" b="1" dirty="0"/>
          </a:p>
        </p:txBody>
      </p:sp>
    </p:spTree>
    <p:extLst>
      <p:ext uri="{BB962C8B-B14F-4D97-AF65-F5344CB8AC3E}">
        <p14:creationId xmlns="" xmlns:p14="http://schemas.microsoft.com/office/powerpoint/2010/main" val="3972700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4000" b="1" dirty="0">
                <a:solidFill>
                  <a:srgbClr val="0070C0"/>
                </a:solidFill>
              </a:rPr>
              <a:t>Hypoglycemia</a:t>
            </a:r>
            <a:endParaRPr lang="fa-IR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 In </a:t>
            </a:r>
            <a:r>
              <a:rPr lang="en-US" b="1" dirty="0" smtClean="0">
                <a:solidFill>
                  <a:srgbClr val="00B0F0"/>
                </a:solidFill>
              </a:rPr>
              <a:t>adult</a:t>
            </a:r>
            <a:r>
              <a:rPr lang="en-US" b="1" dirty="0" smtClean="0"/>
              <a:t>: FBS &lt; 45-50mg/</a:t>
            </a:r>
            <a:r>
              <a:rPr lang="en-US" b="1" dirty="0" err="1" smtClean="0"/>
              <a:t>dL</a:t>
            </a:r>
            <a:endParaRPr lang="en-US" b="1" dirty="0" smtClean="0"/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/>
              <a:t> </a:t>
            </a:r>
            <a:r>
              <a:rPr lang="en-US" b="1" dirty="0" smtClean="0"/>
              <a:t>In </a:t>
            </a:r>
            <a:r>
              <a:rPr lang="en-US" b="1" dirty="0" smtClean="0">
                <a:solidFill>
                  <a:srgbClr val="00B0F0"/>
                </a:solidFill>
              </a:rPr>
              <a:t>infant</a:t>
            </a:r>
            <a:r>
              <a:rPr lang="en-US" b="1" dirty="0" smtClean="0"/>
              <a:t>:</a:t>
            </a:r>
          </a:p>
          <a:p>
            <a:pPr lvl="1" algn="l" rtl="0"/>
            <a:r>
              <a:rPr lang="en-US" b="1" dirty="0"/>
              <a:t> </a:t>
            </a:r>
            <a:r>
              <a:rPr lang="en-US" b="1" dirty="0" smtClean="0"/>
              <a:t>Preterm &lt;25mg/</a:t>
            </a:r>
            <a:r>
              <a:rPr lang="en-US" b="1" dirty="0" err="1" smtClean="0"/>
              <a:t>dL</a:t>
            </a:r>
            <a:endParaRPr lang="en-US" b="1" dirty="0" smtClean="0"/>
          </a:p>
          <a:p>
            <a:pPr lvl="1" algn="l" rtl="0"/>
            <a:r>
              <a:rPr lang="en-US" b="1" dirty="0" err="1" smtClean="0"/>
              <a:t>Fullterm</a:t>
            </a:r>
            <a:r>
              <a:rPr lang="en-US" b="1" dirty="0" smtClean="0"/>
              <a:t> &lt;35mg/</a:t>
            </a:r>
            <a:r>
              <a:rPr lang="en-US" b="1" dirty="0" err="1" smtClean="0"/>
              <a:t>dL</a:t>
            </a:r>
            <a:endParaRPr lang="fa-IR" b="1" dirty="0"/>
          </a:p>
        </p:txBody>
      </p:sp>
    </p:spTree>
    <p:extLst>
      <p:ext uri="{BB962C8B-B14F-4D97-AF65-F5344CB8AC3E}">
        <p14:creationId xmlns="" xmlns:p14="http://schemas.microsoft.com/office/powerpoint/2010/main" val="685409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4000" b="1" dirty="0" smtClean="0">
                <a:solidFill>
                  <a:srgbClr val="0070C0"/>
                </a:solidFill>
              </a:rPr>
              <a:t>Introduction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Carbohydrates</a:t>
            </a:r>
            <a:r>
              <a:rPr lang="en-US" b="1" dirty="0" smtClean="0"/>
              <a:t> are one of the most important organic component in body.</a:t>
            </a:r>
          </a:p>
          <a:p>
            <a:pPr algn="l" rtl="0"/>
            <a:r>
              <a:rPr lang="en-US" b="1" dirty="0" smtClean="0"/>
              <a:t> Make 50-70% of </a:t>
            </a:r>
            <a:r>
              <a:rPr lang="en-US" b="1" dirty="0" smtClean="0">
                <a:solidFill>
                  <a:srgbClr val="0070C0"/>
                </a:solidFill>
              </a:rPr>
              <a:t>energy</a:t>
            </a:r>
            <a:r>
              <a:rPr lang="en-US" b="1" dirty="0" smtClean="0"/>
              <a:t> </a:t>
            </a:r>
          </a:p>
          <a:p>
            <a:pPr algn="l" rtl="0"/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Glucose</a:t>
            </a:r>
            <a:r>
              <a:rPr lang="en-US" b="1" dirty="0" smtClean="0"/>
              <a:t> is the major carbohydrate in our body.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 Its plasma level controls by some hormones:</a:t>
            </a:r>
          </a:p>
          <a:p>
            <a:pPr lvl="1" algn="l" rtl="0"/>
            <a:r>
              <a:rPr lang="en-US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Insulin</a:t>
            </a:r>
            <a:r>
              <a:rPr lang="en-US" b="1" dirty="0" smtClean="0"/>
              <a:t>: </a:t>
            </a:r>
            <a:r>
              <a:rPr lang="en-US" b="1" dirty="0" smtClean="0">
                <a:solidFill>
                  <a:srgbClr val="0070C0"/>
                </a:solidFill>
              </a:rPr>
              <a:t>Decreasing</a:t>
            </a:r>
            <a:r>
              <a:rPr lang="en-US" b="1" dirty="0" smtClean="0"/>
              <a:t> agent (</a:t>
            </a:r>
            <a:r>
              <a:rPr lang="en-US" b="1" dirty="0" smtClean="0">
                <a:solidFill>
                  <a:srgbClr val="FF0000"/>
                </a:solidFill>
              </a:rPr>
              <a:t>Diabetes Mellitus</a:t>
            </a:r>
            <a:r>
              <a:rPr lang="en-US" b="1" dirty="0" smtClean="0"/>
              <a:t>)</a:t>
            </a:r>
          </a:p>
          <a:p>
            <a:pPr lvl="1" algn="l" rtl="0"/>
            <a:endParaRPr lang="en-US" b="1" dirty="0" smtClean="0"/>
          </a:p>
          <a:p>
            <a:pPr lvl="1" algn="l" rtl="0"/>
            <a:r>
              <a:rPr lang="en-US" b="1" dirty="0" smtClean="0"/>
              <a:t> Glucagon, epinephrine, ACTH, Growth hormone (GH), thyroxin (T4), </a:t>
            </a:r>
            <a:r>
              <a:rPr lang="en-US" b="1" dirty="0" err="1" smtClean="0"/>
              <a:t>cortisol</a:t>
            </a:r>
            <a:r>
              <a:rPr lang="en-US" b="1" dirty="0" smtClean="0"/>
              <a:t>, … could act as </a:t>
            </a:r>
            <a:r>
              <a:rPr lang="en-US" b="1" dirty="0" smtClean="0">
                <a:solidFill>
                  <a:srgbClr val="0070C0"/>
                </a:solidFill>
              </a:rPr>
              <a:t>increasing</a:t>
            </a:r>
            <a:r>
              <a:rPr lang="en-US" b="1" dirty="0" smtClean="0"/>
              <a:t> agents.</a:t>
            </a:r>
          </a:p>
          <a:p>
            <a:pPr lvl="1" algn="l" rtl="0"/>
            <a:endParaRPr lang="en-US" b="1" dirty="0" smtClean="0"/>
          </a:p>
          <a:p>
            <a:pPr lvl="1" algn="l" rtl="0">
              <a:buNone/>
            </a:pPr>
            <a:r>
              <a:rPr lang="en-US" sz="3200" b="1" dirty="0" smtClean="0"/>
              <a:t>Significance of carbohydrate measurement?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Causes of Hypoglycemia</a:t>
            </a:r>
            <a:endParaRPr lang="fa-IR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 </a:t>
            </a:r>
            <a:r>
              <a:rPr lang="en-US" b="1" dirty="0" err="1" smtClean="0"/>
              <a:t>Insulinoma</a:t>
            </a:r>
            <a:r>
              <a:rPr lang="en-US" b="1" dirty="0" smtClean="0"/>
              <a:t> (</a:t>
            </a:r>
            <a:r>
              <a:rPr lang="en-US" b="1" dirty="0" err="1" smtClean="0"/>
              <a:t>islant</a:t>
            </a:r>
            <a:r>
              <a:rPr lang="en-US" b="1" dirty="0" smtClean="0"/>
              <a:t> cell tumors)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/>
              <a:t> </a:t>
            </a:r>
            <a:r>
              <a:rPr lang="en-US" b="1" dirty="0" smtClean="0"/>
              <a:t>Glycogen storage Diseases (GSD)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Addison Disease</a:t>
            </a:r>
            <a:endParaRPr lang="fa-IR" b="1" dirty="0"/>
          </a:p>
        </p:txBody>
      </p:sp>
    </p:spTree>
    <p:extLst>
      <p:ext uri="{BB962C8B-B14F-4D97-AF65-F5344CB8AC3E}">
        <p14:creationId xmlns="" xmlns:p14="http://schemas.microsoft.com/office/powerpoint/2010/main" val="2616901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 </a:t>
            </a:r>
            <a:r>
              <a:rPr lang="en-US" sz="4000" b="1" dirty="0" smtClean="0">
                <a:solidFill>
                  <a:srgbClr val="0070C0"/>
                </a:solidFill>
              </a:rPr>
              <a:t>OGTT (Oral glucose Tolerance Test)</a:t>
            </a:r>
            <a:endParaRPr lang="fa-IR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 Fasting 		90mg/</a:t>
            </a:r>
            <a:r>
              <a:rPr lang="en-US" b="1" dirty="0" err="1" smtClean="0"/>
              <a:t>dL</a:t>
            </a:r>
            <a:endParaRPr lang="en-US" b="1" dirty="0" smtClean="0"/>
          </a:p>
          <a:p>
            <a:pPr algn="l" rtl="0"/>
            <a:r>
              <a:rPr lang="en-US" b="1" dirty="0" smtClean="0"/>
              <a:t>  1hour 		</a:t>
            </a:r>
            <a:r>
              <a:rPr lang="en-US" b="1" dirty="0" smtClean="0">
                <a:solidFill>
                  <a:srgbClr val="00B0F0"/>
                </a:solidFill>
              </a:rPr>
              <a:t>140mg/</a:t>
            </a:r>
            <a:r>
              <a:rPr lang="en-US" b="1" dirty="0" err="1" smtClean="0">
                <a:solidFill>
                  <a:srgbClr val="00B0F0"/>
                </a:solidFill>
              </a:rPr>
              <a:t>dL</a:t>
            </a:r>
            <a:endParaRPr lang="en-US" b="1" dirty="0" smtClean="0">
              <a:solidFill>
                <a:srgbClr val="00B0F0"/>
              </a:solidFill>
            </a:endParaRPr>
          </a:p>
          <a:p>
            <a:pPr algn="l" rtl="0"/>
            <a:r>
              <a:rPr lang="en-US" b="1" dirty="0"/>
              <a:t> </a:t>
            </a:r>
            <a:r>
              <a:rPr lang="en-US" b="1" dirty="0" smtClean="0"/>
              <a:t>2 hours 		</a:t>
            </a:r>
            <a:r>
              <a:rPr lang="en-US" b="1" dirty="0" smtClean="0">
                <a:solidFill>
                  <a:srgbClr val="00B0F0"/>
                </a:solidFill>
              </a:rPr>
              <a:t>115mg/</a:t>
            </a:r>
            <a:r>
              <a:rPr lang="en-US" b="1" dirty="0" err="1" smtClean="0">
                <a:solidFill>
                  <a:srgbClr val="00B0F0"/>
                </a:solidFill>
              </a:rPr>
              <a:t>dL</a:t>
            </a:r>
            <a:endParaRPr lang="en-US" b="1" dirty="0" smtClean="0">
              <a:solidFill>
                <a:srgbClr val="00B0F0"/>
              </a:solidFill>
            </a:endParaRPr>
          </a:p>
          <a:p>
            <a:pPr algn="l" rtl="0"/>
            <a:r>
              <a:rPr lang="en-US" b="1" dirty="0"/>
              <a:t> </a:t>
            </a:r>
            <a:r>
              <a:rPr lang="en-US" b="1" dirty="0" smtClean="0"/>
              <a:t>3hours 		90mg/</a:t>
            </a:r>
            <a:r>
              <a:rPr lang="en-US" b="1" dirty="0" err="1" smtClean="0"/>
              <a:t>dL</a:t>
            </a:r>
            <a:endParaRPr lang="fa-IR" b="1" dirty="0"/>
          </a:p>
        </p:txBody>
      </p:sp>
    </p:spTree>
    <p:extLst>
      <p:ext uri="{BB962C8B-B14F-4D97-AF65-F5344CB8AC3E}">
        <p14:creationId xmlns="" xmlns:p14="http://schemas.microsoft.com/office/powerpoint/2010/main" val="31144657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OGGT</a:t>
            </a:r>
            <a:r>
              <a:rPr lang="en-US" dirty="0" smtClean="0"/>
              <a:t> </a:t>
            </a:r>
            <a:r>
              <a:rPr lang="en-US" sz="4000" b="1" dirty="0" smtClean="0">
                <a:solidFill>
                  <a:srgbClr val="0070C0"/>
                </a:solidFill>
              </a:rPr>
              <a:t>Curve</a:t>
            </a:r>
            <a:endParaRPr lang="fa-IR" sz="4000" b="1" dirty="0">
              <a:solidFill>
                <a:srgbClr val="0070C0"/>
              </a:solidFill>
            </a:endParaRPr>
          </a:p>
        </p:txBody>
      </p:sp>
      <p:sp>
        <p:nvSpPr>
          <p:cNvPr id="8194" name="AutoShape 2" descr="Oral Glucose Tolerance Test (OGTT) Curve of Diabetic and non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6" name="AutoShape 4" descr="Oral Glucose Tolerance Test (OGTT) Curve of Diabetic and non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3568" y="1600200"/>
            <a:ext cx="8615632" cy="4680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476260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4000" b="1" dirty="0" smtClean="0">
                <a:solidFill>
                  <a:srgbClr val="0070C0"/>
                </a:solidFill>
              </a:rPr>
              <a:t>2hpp Blood Sugar</a:t>
            </a:r>
            <a:endParaRPr lang="fa-IR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 2hpp (Two hours postprandial plasma glucose) used to screen for diabetes mellitus and to monitor glucose control</a:t>
            </a:r>
            <a:endParaRPr lang="fa-IR" b="1" dirty="0"/>
          </a:p>
        </p:txBody>
      </p:sp>
    </p:spTree>
    <p:extLst>
      <p:ext uri="{BB962C8B-B14F-4D97-AF65-F5344CB8AC3E}">
        <p14:creationId xmlns="" xmlns:p14="http://schemas.microsoft.com/office/powerpoint/2010/main" val="3188003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 </a:t>
            </a:r>
            <a:r>
              <a:rPr lang="en-US" sz="4000" b="1" dirty="0" smtClean="0">
                <a:solidFill>
                  <a:srgbClr val="0070C0"/>
                </a:solidFill>
              </a:rPr>
              <a:t>Fasting Blood Sampling (FBS)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dirty="0" smtClean="0"/>
              <a:t> Fasting (8-14 hours)</a:t>
            </a:r>
          </a:p>
          <a:p>
            <a:pPr algn="l" rtl="0"/>
            <a:r>
              <a:rPr lang="en-US" b="1" dirty="0" smtClean="0"/>
              <a:t> Sterile requirements</a:t>
            </a:r>
          </a:p>
          <a:p>
            <a:pPr algn="l" rtl="0"/>
            <a:r>
              <a:rPr lang="en-US" b="1" dirty="0" smtClean="0"/>
              <a:t> Sterile sampling place with alcohol 70%</a:t>
            </a:r>
          </a:p>
          <a:p>
            <a:pPr algn="l" rtl="0"/>
            <a:r>
              <a:rPr lang="en-US" b="1" dirty="0" smtClean="0"/>
              <a:t> Fit needle </a:t>
            </a:r>
          </a:p>
          <a:p>
            <a:pPr algn="l" rtl="0"/>
            <a:r>
              <a:rPr lang="en-US" b="1" dirty="0" smtClean="0"/>
              <a:t> Put the sample in the lab for 30 min after sampling then centrifuge it 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Note</a:t>
            </a:r>
            <a:r>
              <a:rPr lang="en-US" b="1" dirty="0" smtClean="0"/>
              <a:t>: Infant sampling is hard.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4000" b="1" dirty="0" smtClean="0">
                <a:solidFill>
                  <a:srgbClr val="0070C0"/>
                </a:solidFill>
              </a:rPr>
              <a:t>Methods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 </a:t>
            </a:r>
            <a:r>
              <a:rPr lang="en-US" b="1" dirty="0" smtClean="0"/>
              <a:t>With different </a:t>
            </a:r>
            <a:r>
              <a:rPr lang="en-US" b="1" dirty="0" smtClean="0">
                <a:solidFill>
                  <a:srgbClr val="0070C0"/>
                </a:solidFill>
              </a:rPr>
              <a:t>specificity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0070C0"/>
                </a:solidFill>
              </a:rPr>
              <a:t>sensitivity</a:t>
            </a:r>
          </a:p>
          <a:p>
            <a:pPr algn="l" rtl="0">
              <a:buNone/>
            </a:pPr>
            <a:r>
              <a:rPr lang="en-US" b="1" dirty="0" smtClean="0"/>
              <a:t> </a:t>
            </a:r>
          </a:p>
          <a:p>
            <a:pPr algn="l" rtl="0"/>
            <a:r>
              <a:rPr lang="en-US" b="1" dirty="0" smtClean="0">
                <a:solidFill>
                  <a:srgbClr val="0070C0"/>
                </a:solidFill>
              </a:rPr>
              <a:t>Chemical</a:t>
            </a:r>
            <a:r>
              <a:rPr lang="en-US" b="1" dirty="0" smtClean="0"/>
              <a:t> Methods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Enzymatic</a:t>
            </a:r>
            <a:r>
              <a:rPr lang="en-US" b="1" dirty="0" smtClean="0"/>
              <a:t> Methods</a:t>
            </a:r>
          </a:p>
          <a:p>
            <a:pPr algn="l" rt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4000" b="1" dirty="0" smtClean="0">
                <a:solidFill>
                  <a:srgbClr val="0070C0"/>
                </a:solidFill>
              </a:rPr>
              <a:t>Chemical Methods</a:t>
            </a:r>
            <a:endParaRPr lang="fa-IR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Oxidation-Reduction Methods</a:t>
            </a:r>
          </a:p>
          <a:p>
            <a:pPr algn="l" rtl="0"/>
            <a:r>
              <a:rPr lang="en-US" b="1" dirty="0" smtClean="0"/>
              <a:t> </a:t>
            </a:r>
            <a:r>
              <a:rPr lang="en-US" sz="2400" b="1" dirty="0" smtClean="0"/>
              <a:t>Glucose converts to </a:t>
            </a:r>
            <a:r>
              <a:rPr lang="en-US" sz="2400" b="1" dirty="0" err="1" smtClean="0"/>
              <a:t>gluconic</a:t>
            </a:r>
            <a:r>
              <a:rPr lang="en-US" sz="2400" b="1" dirty="0" smtClean="0"/>
              <a:t> acid that </a:t>
            </a:r>
            <a:r>
              <a:rPr lang="en-US" sz="2400" b="1" dirty="0" err="1" smtClean="0"/>
              <a:t>reductes</a:t>
            </a:r>
            <a:r>
              <a:rPr lang="en-US" sz="2400" b="1" dirty="0" smtClean="0"/>
              <a:t> Cu++ to Cu+ and makes color. </a:t>
            </a:r>
          </a:p>
          <a:p>
            <a:pPr lvl="1" algn="l" rtl="0"/>
            <a:r>
              <a:rPr lang="en-US" b="1" dirty="0" err="1" smtClean="0">
                <a:solidFill>
                  <a:srgbClr val="FF0000"/>
                </a:solidFill>
              </a:rPr>
              <a:t>Somogyi</a:t>
            </a:r>
            <a:r>
              <a:rPr lang="en-US" b="1" dirty="0" smtClean="0">
                <a:solidFill>
                  <a:srgbClr val="FF0000"/>
                </a:solidFill>
              </a:rPr>
              <a:t>-Nelson</a:t>
            </a:r>
          </a:p>
          <a:p>
            <a:pPr lvl="1" algn="l" rtl="0"/>
            <a:r>
              <a:rPr lang="en-US" b="1" dirty="0" err="1" smtClean="0">
                <a:solidFill>
                  <a:srgbClr val="FF0000"/>
                </a:solidFill>
              </a:rPr>
              <a:t>Folin</a:t>
            </a:r>
            <a:r>
              <a:rPr lang="en-US" b="1" dirty="0" smtClean="0">
                <a:solidFill>
                  <a:srgbClr val="FF0000"/>
                </a:solidFill>
              </a:rPr>
              <a:t>-Wu</a:t>
            </a:r>
          </a:p>
          <a:p>
            <a:pPr lvl="1" algn="l" rtl="0"/>
            <a:endParaRPr lang="en-US" b="1" dirty="0" smtClean="0"/>
          </a:p>
          <a:p>
            <a:pPr algn="l" rtl="0"/>
            <a:r>
              <a:rPr lang="en-US" b="1" dirty="0" smtClean="0">
                <a:solidFill>
                  <a:srgbClr val="0070C0"/>
                </a:solidFill>
              </a:rPr>
              <a:t>Condensation Methods</a:t>
            </a:r>
          </a:p>
          <a:p>
            <a:pPr algn="l" rtl="0"/>
            <a:r>
              <a:rPr lang="en-US" b="1" dirty="0" smtClean="0"/>
              <a:t> </a:t>
            </a:r>
            <a:r>
              <a:rPr lang="en-US" sz="2400" b="1" dirty="0" smtClean="0"/>
              <a:t>Glucose reacts with aromatic component and makes color in warm diluted acid condition.</a:t>
            </a:r>
          </a:p>
          <a:p>
            <a:pPr lvl="1" algn="l" rtl="0"/>
            <a:r>
              <a:rPr lang="en-US" b="1" dirty="0" err="1" smtClean="0">
                <a:solidFill>
                  <a:srgbClr val="FF0000"/>
                </a:solidFill>
              </a:rPr>
              <a:t>Orto</a:t>
            </a:r>
            <a:r>
              <a:rPr lang="en-US" b="1" dirty="0" smtClean="0">
                <a:solidFill>
                  <a:srgbClr val="FF0000"/>
                </a:solidFill>
              </a:rPr>
              <a:t>-Toluidine</a:t>
            </a:r>
            <a:endParaRPr lang="fa-I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981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1">
              <a:spcBef>
                <a:spcPct val="0"/>
              </a:spcBef>
            </a:pPr>
            <a:r>
              <a:rPr lang="en-US" sz="4000" b="1" kern="1200" dirty="0" err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Somogyi</a:t>
            </a:r>
            <a:r>
              <a:rPr lang="en-US" sz="4000" b="1" kern="12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-Nelson</a:t>
            </a:r>
            <a:endParaRPr lang="fa-IR" sz="4000" b="1" kern="12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856984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 smtClean="0"/>
              <a:t>Glucose + Cu2+                          </a:t>
            </a:r>
            <a:r>
              <a:rPr lang="en-US" sz="2800" b="1" dirty="0" err="1" smtClean="0"/>
              <a:t>Gluconate</a:t>
            </a:r>
            <a:r>
              <a:rPr lang="en-US" sz="2800" b="1" dirty="0" smtClean="0"/>
              <a:t> + Cu+</a:t>
            </a:r>
          </a:p>
          <a:p>
            <a:pPr marL="0" indent="0" algn="l" rtl="0">
              <a:buNone/>
            </a:pPr>
            <a:r>
              <a:rPr lang="en-US" sz="2800" b="1" dirty="0" smtClean="0"/>
              <a:t>                                  pH&gt;7 , Heat</a:t>
            </a:r>
          </a:p>
          <a:p>
            <a:pPr algn="l" rtl="0"/>
            <a:r>
              <a:rPr lang="en-US" sz="2800" b="1" dirty="0" smtClean="0"/>
              <a:t>Cu+ + </a:t>
            </a:r>
            <a:r>
              <a:rPr lang="en-US" sz="2800" b="1" dirty="0" err="1" smtClean="0">
                <a:solidFill>
                  <a:srgbClr val="FF0000"/>
                </a:solidFill>
              </a:rPr>
              <a:t>arsenomolybdate</a:t>
            </a:r>
            <a:r>
              <a:rPr lang="en-US" sz="2800" b="1" dirty="0" smtClean="0"/>
              <a:t>         </a:t>
            </a:r>
            <a:r>
              <a:rPr lang="en-US" sz="2800" b="1" dirty="0" smtClean="0">
                <a:solidFill>
                  <a:srgbClr val="0070C0"/>
                </a:solidFill>
              </a:rPr>
              <a:t>Blue</a:t>
            </a:r>
            <a:r>
              <a:rPr lang="en-US" sz="2800" b="1" dirty="0" smtClean="0"/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molybdenium</a:t>
            </a:r>
            <a:r>
              <a:rPr lang="en-US" sz="2800" b="1" dirty="0" smtClean="0">
                <a:solidFill>
                  <a:srgbClr val="0070C0"/>
                </a:solidFill>
              </a:rPr>
              <a:t> complex</a:t>
            </a:r>
          </a:p>
          <a:p>
            <a:pPr algn="l" rtl="0"/>
            <a:r>
              <a:rPr lang="en-US" sz="2800" b="1" dirty="0"/>
              <a:t> </a:t>
            </a:r>
            <a:r>
              <a:rPr lang="en-US" sz="2800" b="1" dirty="0" smtClean="0"/>
              <a:t>OD measuring in 660nm Wavelength </a:t>
            </a:r>
            <a:endParaRPr lang="fa-IR" sz="2800" b="1" dirty="0"/>
          </a:p>
        </p:txBody>
      </p:sp>
      <p:sp>
        <p:nvSpPr>
          <p:cNvPr id="4" name="Right Arrow 3"/>
          <p:cNvSpPr/>
          <p:nvPr/>
        </p:nvSpPr>
        <p:spPr>
          <a:xfrm>
            <a:off x="3491880" y="1844824"/>
            <a:ext cx="1440160" cy="189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ight Arrow 4"/>
          <p:cNvSpPr/>
          <p:nvPr/>
        </p:nvSpPr>
        <p:spPr>
          <a:xfrm>
            <a:off x="4283968" y="2852936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148730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1">
              <a:spcBef>
                <a:spcPct val="0"/>
              </a:spcBef>
            </a:pPr>
            <a:r>
              <a:rPr lang="en-US" sz="4000" b="1" kern="1200" dirty="0" err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Folin</a:t>
            </a:r>
            <a:r>
              <a:rPr lang="en-US" sz="4000" b="1" kern="12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-Wu</a:t>
            </a:r>
            <a:endParaRPr lang="fa-IR" sz="4000" b="1" kern="12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 smtClean="0"/>
              <a:t>Glucose + Cu2+                          </a:t>
            </a:r>
            <a:r>
              <a:rPr lang="en-US" sz="2800" b="1" dirty="0" err="1" smtClean="0"/>
              <a:t>Gloconate</a:t>
            </a:r>
            <a:r>
              <a:rPr lang="en-US" sz="2800" b="1" dirty="0" smtClean="0"/>
              <a:t> + Cu+</a:t>
            </a:r>
          </a:p>
          <a:p>
            <a:pPr marL="0" indent="0" algn="l" rtl="0">
              <a:buNone/>
            </a:pPr>
            <a:r>
              <a:rPr lang="en-US" sz="2800" b="1" dirty="0" smtClean="0"/>
              <a:t>                                  pH&gt;7 , Heat</a:t>
            </a:r>
          </a:p>
          <a:p>
            <a:pPr algn="l" rtl="0"/>
            <a:r>
              <a:rPr lang="en-US" sz="2800" b="1" dirty="0" smtClean="0"/>
              <a:t>Cu+ + </a:t>
            </a:r>
            <a:r>
              <a:rPr lang="en-US" sz="2800" b="1" dirty="0" err="1" smtClean="0">
                <a:solidFill>
                  <a:srgbClr val="FF0000"/>
                </a:solidFill>
              </a:rPr>
              <a:t>phosphomolybdate</a:t>
            </a:r>
            <a:r>
              <a:rPr lang="en-US" sz="2800" b="1" dirty="0" smtClean="0"/>
              <a:t>         </a:t>
            </a:r>
            <a:r>
              <a:rPr lang="en-US" sz="2800" b="1" dirty="0" smtClean="0">
                <a:solidFill>
                  <a:srgbClr val="0070C0"/>
                </a:solidFill>
              </a:rPr>
              <a:t>Blue </a:t>
            </a:r>
            <a:r>
              <a:rPr lang="en-US" sz="2800" b="1" dirty="0" err="1" smtClean="0">
                <a:solidFill>
                  <a:srgbClr val="0070C0"/>
                </a:solidFill>
              </a:rPr>
              <a:t>molybdenium</a:t>
            </a:r>
            <a:r>
              <a:rPr lang="en-US" sz="2800" b="1" dirty="0" smtClean="0">
                <a:solidFill>
                  <a:srgbClr val="0070C0"/>
                </a:solidFill>
              </a:rPr>
              <a:t> complex</a:t>
            </a:r>
          </a:p>
          <a:p>
            <a:pPr algn="l" rtl="0"/>
            <a:r>
              <a:rPr lang="en-US" sz="2800" b="1" dirty="0"/>
              <a:t> </a:t>
            </a:r>
            <a:r>
              <a:rPr lang="en-US" sz="2800" b="1" dirty="0" smtClean="0"/>
              <a:t>OD measuring in 660nm Wavelength </a:t>
            </a:r>
            <a:endParaRPr lang="fa-IR" sz="2800" b="1" dirty="0"/>
          </a:p>
        </p:txBody>
      </p:sp>
      <p:sp>
        <p:nvSpPr>
          <p:cNvPr id="5" name="Right Arrow 4"/>
          <p:cNvSpPr/>
          <p:nvPr/>
        </p:nvSpPr>
        <p:spPr>
          <a:xfrm>
            <a:off x="3275856" y="1844824"/>
            <a:ext cx="144016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ight Arrow 5"/>
          <p:cNvSpPr/>
          <p:nvPr/>
        </p:nvSpPr>
        <p:spPr>
          <a:xfrm>
            <a:off x="4211960" y="2852936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133608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1">
              <a:spcBef>
                <a:spcPct val="0"/>
              </a:spcBef>
            </a:pPr>
            <a:r>
              <a:rPr lang="en-US" sz="4000" b="1" kern="1200" dirty="0" err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Orto</a:t>
            </a:r>
            <a:r>
              <a:rPr lang="en-US" sz="4000" b="1" kern="12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-Toluidine</a:t>
            </a:r>
            <a:endParaRPr lang="fa-IR" sz="4000" b="1" kern="12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dirty="0" smtClean="0"/>
              <a:t> O-Toluidine + Glucose                </a:t>
            </a:r>
            <a:r>
              <a:rPr lang="en-US" b="1" dirty="0" err="1" smtClean="0"/>
              <a:t>Glycosylamine</a:t>
            </a:r>
            <a:endParaRPr lang="en-US" b="1" dirty="0" smtClean="0"/>
          </a:p>
          <a:p>
            <a:pPr algn="l" rtl="0"/>
            <a:endParaRPr lang="en-US" b="1" dirty="0"/>
          </a:p>
          <a:p>
            <a:pPr algn="l" rtl="0"/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/>
              <a:t>                                                              Schiff base</a:t>
            </a:r>
          </a:p>
          <a:p>
            <a:pPr algn="l" rtl="0"/>
            <a:endParaRPr lang="en-US" b="1" dirty="0" smtClean="0"/>
          </a:p>
          <a:p>
            <a:pPr algn="l" rtl="0"/>
            <a:endParaRPr lang="en-US" b="1" dirty="0"/>
          </a:p>
          <a:p>
            <a:pPr marL="0" indent="0" algn="l" rtl="0">
              <a:buNone/>
            </a:pPr>
            <a:r>
              <a:rPr lang="en-US" b="1" dirty="0" smtClean="0"/>
              <a:t>                        </a:t>
            </a:r>
            <a:r>
              <a:rPr lang="en-US" b="1" dirty="0" smtClean="0">
                <a:solidFill>
                  <a:srgbClr val="0070C0"/>
                </a:solidFill>
              </a:rPr>
              <a:t>Color complex </a:t>
            </a:r>
            <a:r>
              <a:rPr lang="en-US" b="1" dirty="0" smtClean="0"/>
              <a:t>(aniline –</a:t>
            </a:r>
            <a:r>
              <a:rPr lang="en-US" b="1" dirty="0" err="1" smtClean="0"/>
              <a:t>benzidine</a:t>
            </a:r>
            <a:r>
              <a:rPr lang="en-US" b="1" dirty="0" smtClean="0"/>
              <a:t>)</a:t>
            </a:r>
          </a:p>
          <a:p>
            <a:pPr marL="0" indent="0" algn="l" rtl="0">
              <a:buNone/>
            </a:pPr>
            <a:r>
              <a:rPr lang="en-US" b="1" dirty="0" smtClean="0"/>
              <a:t> OD measuring at 630 nm wavelength</a:t>
            </a:r>
            <a:endParaRPr lang="fa-IR" b="1" dirty="0"/>
          </a:p>
        </p:txBody>
      </p:sp>
      <p:sp>
        <p:nvSpPr>
          <p:cNvPr id="4" name="Right Arrow 3"/>
          <p:cNvSpPr/>
          <p:nvPr/>
        </p:nvSpPr>
        <p:spPr>
          <a:xfrm>
            <a:off x="4946892" y="17465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ight Arrow 4"/>
          <p:cNvSpPr/>
          <p:nvPr/>
        </p:nvSpPr>
        <p:spPr>
          <a:xfrm rot="5400000">
            <a:off x="6895680" y="245175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ight Arrow 5"/>
          <p:cNvSpPr/>
          <p:nvPr/>
        </p:nvSpPr>
        <p:spPr>
          <a:xfrm rot="5400000">
            <a:off x="6895680" y="40770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77669"/>
            <a:ext cx="3004170" cy="2357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5462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4000" b="1" dirty="0">
                <a:solidFill>
                  <a:srgbClr val="0070C0"/>
                </a:solidFill>
              </a:rPr>
              <a:t>False Positive Making Substrates</a:t>
            </a:r>
            <a:endParaRPr lang="fa-IR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b="1" dirty="0" smtClean="0"/>
              <a:t> They have </a:t>
            </a:r>
            <a:r>
              <a:rPr lang="en-US" b="1" dirty="0" smtClean="0">
                <a:solidFill>
                  <a:srgbClr val="C00000"/>
                </a:solidFill>
              </a:rPr>
              <a:t>similar absorbance </a:t>
            </a:r>
            <a:r>
              <a:rPr lang="en-US" b="1" dirty="0" err="1" smtClean="0">
                <a:solidFill>
                  <a:srgbClr val="C00000"/>
                </a:solidFill>
              </a:rPr>
              <a:t>wavelenght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/>
              <a:t>with glucose</a:t>
            </a:r>
          </a:p>
          <a:p>
            <a:pPr lvl="1" algn="l" rtl="0"/>
            <a:r>
              <a:rPr lang="en-US" b="1" dirty="0"/>
              <a:t> </a:t>
            </a:r>
            <a:r>
              <a:rPr lang="en-US" b="1" dirty="0" err="1" smtClean="0"/>
              <a:t>Bilirubin</a:t>
            </a:r>
            <a:endParaRPr lang="en-US" b="1" dirty="0" smtClean="0"/>
          </a:p>
          <a:p>
            <a:pPr lvl="1" algn="l" rtl="0"/>
            <a:r>
              <a:rPr lang="en-US" b="1" dirty="0"/>
              <a:t> </a:t>
            </a:r>
            <a:r>
              <a:rPr lang="en-US" b="1" dirty="0" err="1" smtClean="0"/>
              <a:t>Galactose</a:t>
            </a:r>
            <a:endParaRPr lang="en-US" b="1" dirty="0" smtClean="0"/>
          </a:p>
          <a:p>
            <a:pPr lvl="1" algn="l" rtl="0"/>
            <a:r>
              <a:rPr lang="en-US" b="1" dirty="0" smtClean="0"/>
              <a:t>Mannose</a:t>
            </a:r>
          </a:p>
          <a:p>
            <a:pPr lvl="1" algn="l" rtl="0"/>
            <a:r>
              <a:rPr lang="en-US" b="1" dirty="0" smtClean="0"/>
              <a:t> Ribose </a:t>
            </a:r>
          </a:p>
          <a:p>
            <a:pPr lvl="1" algn="l" rtl="0"/>
            <a:r>
              <a:rPr lang="en-US" b="1" dirty="0"/>
              <a:t> </a:t>
            </a:r>
            <a:r>
              <a:rPr lang="en-US" b="1" dirty="0" smtClean="0"/>
              <a:t>Hemoglobin</a:t>
            </a:r>
          </a:p>
          <a:p>
            <a:pPr lvl="1" algn="l" rtl="0"/>
            <a:r>
              <a:rPr lang="en-US" b="1" dirty="0" smtClean="0"/>
              <a:t> Vitamin C</a:t>
            </a:r>
          </a:p>
          <a:p>
            <a:pPr lvl="1" algn="l" rtl="0"/>
            <a:r>
              <a:rPr lang="en-US" b="1" dirty="0" smtClean="0"/>
              <a:t> Uric acid</a:t>
            </a:r>
          </a:p>
          <a:p>
            <a:pPr lvl="1" algn="l" rtl="0"/>
            <a:r>
              <a:rPr lang="en-US" b="1" dirty="0" smtClean="0"/>
              <a:t> Glutathione (G-SH)</a:t>
            </a:r>
            <a:endParaRPr lang="fa-IR" b="1" dirty="0"/>
          </a:p>
        </p:txBody>
      </p:sp>
    </p:spTree>
    <p:extLst>
      <p:ext uri="{BB962C8B-B14F-4D97-AF65-F5344CB8AC3E}">
        <p14:creationId xmlns="" xmlns:p14="http://schemas.microsoft.com/office/powerpoint/2010/main" val="324510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758</Words>
  <Application>Microsoft Office PowerPoint</Application>
  <PresentationFormat>On-screen Show (4:3)</PresentationFormat>
  <Paragraphs>179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Determination of Glucose in Body Fluids</vt:lpstr>
      <vt:lpstr>Introduction</vt:lpstr>
      <vt:lpstr> Fasting Blood Sampling (FBS)</vt:lpstr>
      <vt:lpstr>Methods </vt:lpstr>
      <vt:lpstr>Chemical Methods</vt:lpstr>
      <vt:lpstr>Somogyi-Nelson</vt:lpstr>
      <vt:lpstr>Folin-Wu</vt:lpstr>
      <vt:lpstr>Orto-Toluidine</vt:lpstr>
      <vt:lpstr>False Positive Making Substrates</vt:lpstr>
      <vt:lpstr>Enzymatic Methods</vt:lpstr>
      <vt:lpstr>Glucose Oxidase</vt:lpstr>
      <vt:lpstr>Clinical Significance</vt:lpstr>
      <vt:lpstr>Hyperglycemia</vt:lpstr>
      <vt:lpstr>Hyperglycemia  Clinical signs</vt:lpstr>
      <vt:lpstr>IDDM or Type I</vt:lpstr>
      <vt:lpstr>NIDDM or Type II</vt:lpstr>
      <vt:lpstr>Other Diabetes Mellitus</vt:lpstr>
      <vt:lpstr>Secondary Hyperglycemia</vt:lpstr>
      <vt:lpstr>Hypoglycemia</vt:lpstr>
      <vt:lpstr>Causes of Hypoglycemia</vt:lpstr>
      <vt:lpstr> OGTT (Oral glucose Tolerance Test)</vt:lpstr>
      <vt:lpstr>OGGT Curve</vt:lpstr>
      <vt:lpstr>2hpp Blood Sugar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Windows User</cp:lastModifiedBy>
  <cp:revision>59</cp:revision>
  <dcterms:created xsi:type="dcterms:W3CDTF">2022-12-27T03:18:10Z</dcterms:created>
  <dcterms:modified xsi:type="dcterms:W3CDTF">2023-08-12T08:03:37Z</dcterms:modified>
</cp:coreProperties>
</file>